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23" r:id="rId2"/>
    <p:sldId id="293" r:id="rId3"/>
    <p:sldId id="406" r:id="rId4"/>
    <p:sldId id="407" r:id="rId5"/>
    <p:sldId id="360" r:id="rId6"/>
    <p:sldId id="434" r:id="rId7"/>
    <p:sldId id="433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2" r:id="rId16"/>
    <p:sldId id="443" r:id="rId17"/>
  </p:sldIdLst>
  <p:sldSz cx="9144000" cy="6858000" type="screen4x3"/>
  <p:notesSz cx="6858000" cy="9144000"/>
  <p:custDataLst>
    <p:tags r:id="rId1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CCFF"/>
    <a:srgbClr val="99CCFF"/>
    <a:srgbClr val="CCE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356" y="-6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1981200"/>
            <a:ext cx="8153400" cy="423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NGHIÊN CỨU ẢNH HƯỞNG ĐỒNG THỜI CỦA CÁC YẾU TỐ CÔNG NGHỆ MAY ĐẾN ĐỘ BỀN ĐƯỜNG MAY MŨI THOI TRÊN VẢI DỆT KIM ĐAN NGANG MỘT MẶT </a:t>
            </a:r>
            <a:r>
              <a:rPr lang="en-US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</a:p>
          <a:p>
            <a:pPr algn="ctr"/>
            <a:endParaRPr lang="en-US" sz="25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TÍNH CHẤT CỦA VẢI DỆT KIM:</a:t>
            </a: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tuột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quăng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co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CÁC DẠNG ĐƯỜNG MAY CƠ BẢN</a:t>
            </a: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xích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kép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sổ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chần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diễu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thắt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nút</a:t>
            </a:r>
            <a:endParaRPr lang="en-US" sz="2800" dirty="0"/>
          </a:p>
          <a:p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1600200"/>
            <a:ext cx="39433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100" y="2459346"/>
            <a:ext cx="33909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5638800"/>
            <a:ext cx="37719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7" y="3434924"/>
            <a:ext cx="47148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794" y="4728475"/>
            <a:ext cx="4076700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75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ĐẶT VẤN ĐỀ</a:t>
            </a: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1645904"/>
            <a:ext cx="8382000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   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trưng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đàn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, </a:t>
            </a:r>
            <a:r>
              <a:rPr lang="en-US" dirty="0" err="1"/>
              <a:t>xốp</a:t>
            </a:r>
            <a:r>
              <a:rPr lang="en-US" dirty="0"/>
              <a:t>, </a:t>
            </a:r>
            <a:r>
              <a:rPr lang="en-US" dirty="0" err="1"/>
              <a:t>thoáng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,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dệt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may </a:t>
            </a:r>
            <a:r>
              <a:rPr lang="en-US" dirty="0" err="1" smtClean="0"/>
              <a:t>mặc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Do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,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dệt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đan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rãi</a:t>
            </a:r>
            <a:r>
              <a:rPr lang="en-US" dirty="0"/>
              <a:t>,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may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áo</a:t>
            </a:r>
            <a:r>
              <a:rPr lang="en-US" dirty="0"/>
              <a:t> T-Shirt, Polo-Shirt, Hi-neck, </a:t>
            </a:r>
            <a:r>
              <a:rPr lang="en-US" dirty="0" err="1"/>
              <a:t>quần</a:t>
            </a:r>
            <a:r>
              <a:rPr lang="en-US" dirty="0"/>
              <a:t>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,… </a:t>
            </a:r>
            <a:endParaRPr lang="en-US" dirty="0" smtClean="0"/>
          </a:p>
          <a:p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may </a:t>
            </a:r>
            <a:r>
              <a:rPr lang="en-US" dirty="0" err="1"/>
              <a:t>mũi</a:t>
            </a:r>
            <a:r>
              <a:rPr lang="en-US" dirty="0"/>
              <a:t> </a:t>
            </a:r>
            <a:r>
              <a:rPr lang="en-US" dirty="0" err="1"/>
              <a:t>thoi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dệt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chung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đan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co </a:t>
            </a:r>
            <a:r>
              <a:rPr lang="en-US" dirty="0" err="1"/>
              <a:t>giãn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may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đứt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, </a:t>
            </a:r>
            <a:r>
              <a:rPr lang="en-US" dirty="0" err="1"/>
              <a:t>phá</a:t>
            </a:r>
            <a:r>
              <a:rPr lang="en-US" dirty="0"/>
              <a:t> </a:t>
            </a:r>
            <a:r>
              <a:rPr lang="en-US" dirty="0" err="1"/>
              <a:t>hủy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may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giảm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 </a:t>
            </a:r>
          </a:p>
          <a:p>
            <a:r>
              <a:rPr lang="en-US" dirty="0"/>
              <a:t>    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nghiệm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may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dệt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tượng</a:t>
            </a:r>
            <a:r>
              <a:rPr lang="en-US" dirty="0"/>
              <a:t> </a:t>
            </a:r>
            <a:r>
              <a:rPr lang="en-US" dirty="0" err="1"/>
              <a:t>phổ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may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 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chủng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chi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may,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mũi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chưa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dày</a:t>
            </a:r>
            <a:r>
              <a:rPr lang="en-US" dirty="0"/>
              <a:t>,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trúc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may.</a:t>
            </a:r>
          </a:p>
          <a:p>
            <a:r>
              <a:rPr lang="en-US" dirty="0"/>
              <a:t>    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phạm</a:t>
            </a:r>
            <a:r>
              <a:rPr lang="en-US" dirty="0"/>
              <a:t> vi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,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đồng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nghệ</a:t>
            </a:r>
            <a:r>
              <a:rPr lang="en-US" dirty="0"/>
              <a:t> may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may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dệt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73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5638800"/>
          </a:xfrm>
        </p:spPr>
        <p:txBody>
          <a:bodyPr/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143000"/>
            <a:ext cx="8534400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5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NGHIÊN CỨU THỰC NGHIỆM 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vi-VN" sz="25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400454"/>
              </p:ext>
            </p:extLst>
          </p:nvPr>
        </p:nvGraphicFramePr>
        <p:xfrm>
          <a:off x="1752600" y="2286001"/>
          <a:ext cx="6324599" cy="383805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739990"/>
                <a:gridCol w="2584609"/>
              </a:tblGrid>
              <a:tr h="4674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 trị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74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Khổ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rộng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171,9 cm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Thành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phần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vải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100% cotton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41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Kiểu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dệt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Single Jersey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73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Khối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lượng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126,4 g/m</a:t>
                      </a:r>
                      <a:r>
                        <a:rPr lang="fr-FR" sz="2500" baseline="30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73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dày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 mm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08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Mật độ hàng vòng 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vòng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/10cm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73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Mật độ cột vòng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163 </a:t>
                      </a:r>
                      <a:r>
                        <a:rPr lang="fr-FR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vòng</a:t>
                      </a: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/10cm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739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 nhỏ sợi 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42,2 Ne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643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09433" y="859512"/>
            <a:ext cx="8534400" cy="5638800"/>
          </a:xfrm>
        </p:spPr>
        <p:txBody>
          <a:bodyPr/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143000"/>
            <a:ext cx="85344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5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 NGHIÊN CỨU THỰC NGHIỆM </a:t>
            </a:r>
            <a:endParaRPr lang="en-US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vi-VN" sz="2500" b="1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fr-FR" sz="2500" b="1" dirty="0" err="1" smtClean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 smtClean="0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fr-FR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169636"/>
              </p:ext>
            </p:extLst>
          </p:nvPr>
        </p:nvGraphicFramePr>
        <p:xfrm>
          <a:off x="609602" y="2590800"/>
          <a:ext cx="7543799" cy="2819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6106"/>
                <a:gridCol w="951338"/>
                <a:gridCol w="951338"/>
                <a:gridCol w="951338"/>
                <a:gridCol w="951338"/>
                <a:gridCol w="1372341"/>
              </a:tblGrid>
              <a:tr h="1253067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60/3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50/3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30/3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20/3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939800">
                <a:tc>
                  <a:txBody>
                    <a:bodyPr/>
                    <a:lstStyle/>
                    <a:p>
                      <a:pPr marL="457200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Chi số kim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26533">
                <a:tc gridSpan="3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Đường may kết cấu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Đường</a:t>
                      </a: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trí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071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5638800"/>
          </a:xfrm>
        </p:spPr>
        <p:txBody>
          <a:bodyPr/>
          <a:lstStyle/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143000"/>
            <a:ext cx="8534400" cy="9910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5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NGHIÊN CỨU THỰC NGHIỆM 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vi-VN" sz="25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5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thoi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hãng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Juki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DDL-8700-7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nén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thủng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hãng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James Heal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may.</a:t>
            </a:r>
          </a:p>
          <a:p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may: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thoi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1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thoi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may: 3000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71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2. Ma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N = 2</a:t>
            </a:r>
            <a:r>
              <a:rPr lang="en-US" sz="2500" baseline="300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+n</a:t>
            </a:r>
            <a:r>
              <a:rPr lang="en-US" sz="25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+2K (k=2)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= ±1.41 [4]. </a:t>
            </a:r>
            <a:endParaRPr lang="en-US" sz="2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phần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mềm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Design Expert 6.0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thoi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ISO 13938-2 [5].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thử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TCVN 1748-1991(ISO 139-1973) [6]. </a:t>
            </a:r>
          </a:p>
          <a:p>
            <a:pPr>
              <a:buFontTx/>
              <a:buChar char="-"/>
            </a:pP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893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marL="0" indent="0">
              <a:buNone/>
            </a:pP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2.3.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sz="2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25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hồi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qui 2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Y= 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+a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+a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+a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+a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+a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       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(1)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Với: 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   Y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may (N).</a:t>
            </a:r>
          </a:p>
          <a:p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    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là mật độ mũi may; X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là cặp chi số kim-chỉ;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    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giá trị trung bình của độ bền đường may.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    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 a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tương ứng là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it-IT" sz="25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500" dirty="0">
                <a:latin typeface="Times New Roman" pitchFamily="18" charset="0"/>
                <a:cs typeface="Times New Roman" pitchFamily="18" charset="0"/>
              </a:rPr>
              <a:t>hệ số ảnh hưởng độc lập và đồng thời của hai yếu tố công nghệ may tới độ bền đường may Y.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5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660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2077738"/>
              </p:ext>
            </p:extLst>
          </p:nvPr>
        </p:nvGraphicFramePr>
        <p:xfrm>
          <a:off x="533400" y="1752600"/>
          <a:ext cx="8458200" cy="3771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32667"/>
                <a:gridCol w="939800"/>
                <a:gridCol w="783167"/>
                <a:gridCol w="704850"/>
                <a:gridCol w="783167"/>
                <a:gridCol w="879424"/>
                <a:gridCol w="1235125"/>
              </a:tblGrid>
              <a:tr h="52725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yếu</a:t>
                      </a: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5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tố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 trị các yếu tố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Khoảng biến thiên (</a:t>
                      </a: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  <a:sym typeface="Wingdings 3"/>
                        </a:rPr>
                        <a:t></a:t>
                      </a: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sz="25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1674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-1.41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+1.41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111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Mật độ mũi may X</a:t>
                      </a:r>
                      <a:r>
                        <a:rPr lang="en-US" sz="25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(mũi/cm)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0.5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167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Cặp yếu tố X</a:t>
                      </a:r>
                      <a:r>
                        <a:rPr lang="en-US" sz="25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Chi số chỉ - Chi số kim (Nm)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5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10/3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5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5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318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0646509"/>
              </p:ext>
            </p:extLst>
          </p:nvPr>
        </p:nvGraphicFramePr>
        <p:xfrm>
          <a:off x="685801" y="1600198"/>
          <a:ext cx="8000999" cy="44957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6828"/>
                <a:gridCol w="727768"/>
                <a:gridCol w="726878"/>
                <a:gridCol w="708218"/>
                <a:gridCol w="707330"/>
                <a:gridCol w="708218"/>
                <a:gridCol w="708218"/>
                <a:gridCol w="708218"/>
                <a:gridCol w="708218"/>
                <a:gridCol w="708218"/>
                <a:gridCol w="702887"/>
              </a:tblGrid>
              <a:tr h="408709"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</a:t>
                      </a:r>
                      <a:r>
                        <a:rPr lang="en-US" sz="18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399,0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447,2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369,4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342,2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375,2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386,6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331,8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358,1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275,6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339,1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297,3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320,4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410,9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467,3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426,7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469,8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416,5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30/3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467,9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410,6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477,7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515,9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462,8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467,0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-1.41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366,6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491,1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381,9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349,5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490,8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416,0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+1.41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632,8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659,6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547,6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593,3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633,3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613,3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-1.41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313,8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361,7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332,4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234,7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351,6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+1.41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559,5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493,6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612,3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627,0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506,4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559,8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431,0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454,8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378,8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461,5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445,1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434,2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087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40/3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476,5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511,9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511,7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547,0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511,3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511,7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13" y="3086100"/>
            <a:ext cx="10477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5262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2694257"/>
              </p:ext>
            </p:extLst>
          </p:nvPr>
        </p:nvGraphicFramePr>
        <p:xfrm>
          <a:off x="1371600" y="1752600"/>
          <a:ext cx="6629399" cy="4546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2523"/>
                <a:gridCol w="1189249"/>
                <a:gridCol w="1189249"/>
                <a:gridCol w="1046126"/>
                <a:gridCol w="1046126"/>
                <a:gridCol w="1046126"/>
              </a:tblGrid>
              <a:tr h="59944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TT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Biến mã hóa x</a:t>
                      </a:r>
                      <a:r>
                        <a:rPr lang="en-US" sz="20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Biến mã hóa x</a:t>
                      </a:r>
                      <a:r>
                        <a:rPr lang="en-US" sz="2000" baseline="-25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 (N)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991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</a:t>
                      </a: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 trị thực tế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 trị tính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 trị thực tế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0.43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-0.08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444.7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-0.02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439.9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-0,56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-0.77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373.4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0.92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0.24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501.4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0.34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0.90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500.2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0.25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0.22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457.2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0.96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-0.33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451.5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-0.77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0.32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431.7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-0.88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-0.81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377.5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9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-0.11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-1.16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-1.41</a:t>
                      </a:r>
                      <a:endParaRPr lang="en-US" sz="20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335.7</a:t>
                      </a:r>
                      <a:endParaRPr lang="en-US" sz="20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474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/>
          <a:lstStyle/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cặp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0.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3, 9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10. 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9 -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-1, 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-1.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3.5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/cm;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50/3 – 12.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Y = 377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.5 (N).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10 -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0, 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-1.41.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4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/cm;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60/3 – 10.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Y = 335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.7 (N).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41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cặp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5.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4 -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+1, 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0.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4.5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/cm;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40/3 – 14.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Y =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501.4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 (N).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5 -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2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0, x</a:t>
            </a:r>
            <a:r>
              <a:rPr lang="pt-BR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= +1.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: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4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/cm; X</a:t>
            </a:r>
            <a:r>
              <a:rPr lang="en-US" sz="22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= 30/3 – 16.</a:t>
            </a:r>
          </a:p>
          <a:p>
            <a:pPr marL="0" indent="0">
              <a:buNone/>
            </a:pPr>
            <a:r>
              <a:rPr lang="fr-FR" sz="2200" dirty="0">
                <a:latin typeface="Times New Roman" pitchFamily="18" charset="0"/>
                <a:cs typeface="Times New Roman" pitchFamily="18" charset="0"/>
              </a:rPr>
              <a:t>Y =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500.2 </a:t>
            </a:r>
            <a:r>
              <a:rPr lang="pt-BR" sz="2200" dirty="0">
                <a:latin typeface="Times New Roman" pitchFamily="18" charset="0"/>
                <a:cs typeface="Times New Roman" pitchFamily="18" charset="0"/>
              </a:rPr>
              <a:t>(N).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69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marL="0" indent="0">
              <a:buNone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</a:rPr>
              <a:t>3. KẾT LUẬN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có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ảnh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̃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rệt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đến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đường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mũi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(X</a:t>
            </a:r>
            <a:r>
              <a:rPr lang="en-US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cặp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kim-chỉ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(X</a:t>
            </a:r>
            <a:r>
              <a:rPr lang="en-US" sz="2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marL="0" indent="0"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đồng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tới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đường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Single Jerseys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T-Shirt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thành phố Hồ Chí Minh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luật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hàm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sô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biến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bậc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+ Đường may theo hướng hàng vòng: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Y= 432.87+32.95X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+64.73X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+29.25X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+21X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-17X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. R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= 0.95.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+ Đường may theo hướng cột vòng: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Y= 523.62+ 33.71X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+43.33X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+17.25X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-36.25X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-74.25X</a:t>
            </a:r>
            <a:r>
              <a:rPr lang="it-IT" sz="20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. R</a:t>
            </a:r>
            <a:r>
              <a:rPr lang="it-IT" sz="20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= 0.98.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Single Jerseys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T-Shirt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 thành phố Hồ Chí Minh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060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pPr marL="0" indent="0">
              <a:buNone/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TÀI LIỆU THAM KHẢO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[1].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Lê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(2003);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[2].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Lân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(2004),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TP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Minh.</a:t>
            </a: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[3].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Schmetz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Needles (1990), 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Technical Advice for Sewing Textiles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[4].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Phan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(2013);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i="1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may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ĐHBK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[5]. ISO 13939-2 (1999);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may.</a:t>
            </a:r>
          </a:p>
          <a:p>
            <a:pPr marL="0" indent="0">
              <a:buNone/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[6]. TCVN 1748-1991 (1991);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dệt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thử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6096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HỘI THẢO KHOA HỌC CẤP KHOA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2066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4300</TotalTime>
  <Words>1886</Words>
  <Application>Microsoft Office PowerPoint</Application>
  <PresentationFormat>On-screen Show (4:3)</PresentationFormat>
  <Paragraphs>428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871TGp_picture_light_ani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  <vt:lpstr>HỘI THẢO KHOA HỌC CẤP KHOA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user</cp:lastModifiedBy>
  <cp:revision>217</cp:revision>
  <dcterms:created xsi:type="dcterms:W3CDTF">2013-12-02T23:45:18Z</dcterms:created>
  <dcterms:modified xsi:type="dcterms:W3CDTF">2020-06-19T15:51:23Z</dcterms:modified>
</cp:coreProperties>
</file>